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343" r:id="rId12"/>
    <p:sldId id="344" r:id="rId13"/>
    <p:sldId id="345" r:id="rId14"/>
    <p:sldId id="347" r:id="rId15"/>
    <p:sldId id="348" r:id="rId16"/>
    <p:sldId id="349" r:id="rId17"/>
    <p:sldId id="275" r:id="rId18"/>
    <p:sldId id="293" r:id="rId19"/>
    <p:sldId id="295" r:id="rId20"/>
    <p:sldId id="350" r:id="rId21"/>
    <p:sldId id="351" r:id="rId22"/>
    <p:sldId id="352" r:id="rId23"/>
    <p:sldId id="353" r:id="rId24"/>
    <p:sldId id="354" r:id="rId25"/>
    <p:sldId id="289" r:id="rId26"/>
    <p:sldId id="304" r:id="rId27"/>
    <p:sldId id="306" r:id="rId28"/>
    <p:sldId id="355" r:id="rId29"/>
    <p:sldId id="356" r:id="rId30"/>
    <p:sldId id="303" r:id="rId31"/>
    <p:sldId id="312" r:id="rId32"/>
    <p:sldId id="313" r:id="rId33"/>
    <p:sldId id="311" r:id="rId34"/>
    <p:sldId id="282" r:id="rId35"/>
    <p:sldId id="346" r:id="rId36"/>
    <p:sldId id="283" r:id="rId37"/>
    <p:sldId id="285" r:id="rId38"/>
    <p:sldId id="286" r:id="rId39"/>
    <p:sldId id="287" r:id="rId40"/>
    <p:sldId id="288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1">
          <p15:clr>
            <a:srgbClr val="9AA0A6"/>
          </p15:clr>
        </p15:guide>
        <p15:guide id="3" orient="horz" pos="2215">
          <p15:clr>
            <a:srgbClr val="9AA0A6"/>
          </p15:clr>
        </p15:guide>
        <p15:guide id="4" orient="horz" pos="238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38B39C-41BB-4757-B6B5-18B7F83D9113}">
  <a:tblStyle styleId="{6438B39C-41BB-4757-B6B5-18B7F83D91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87"/>
  </p:normalViewPr>
  <p:slideViewPr>
    <p:cSldViewPr snapToGrid="0">
      <p:cViewPr varScale="1">
        <p:scale>
          <a:sx n="117" d="100"/>
          <a:sy n="117" d="100"/>
        </p:scale>
        <p:origin x="944" y="168"/>
      </p:cViewPr>
      <p:guideLst>
        <p:guide pos="5533"/>
        <p:guide pos="1001"/>
        <p:guide orient="horz" pos="2215"/>
        <p:guide orient="horz" pos="2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683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885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952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11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02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17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222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07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481d71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481d71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940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3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11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052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476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898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305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41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953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36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729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794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34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573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065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f6222e6a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f6222e6a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eaee39f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eaee39f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Онлайн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образование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04922-D330-2F3F-4427-CA856BECBE41}"/>
              </a:ext>
            </a:extLst>
          </p:cNvPr>
          <p:cNvSpPr txBox="1"/>
          <p:nvPr/>
        </p:nvSpPr>
        <p:spPr>
          <a:xfrm>
            <a:off x="5848735" y="817424"/>
            <a:ext cx="32952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 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𝛼∇𝐿(w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𝛼∇𝐿(w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𝑡=3 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𝛼∇𝐿(w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. .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 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 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𝛼∇𝐿(w</a:t>
            </a:r>
            <a:r>
              <a:rPr lang="en-US" sz="18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77FD03-3865-BEEA-5489-9DA9D0AE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817424"/>
            <a:ext cx="5262439" cy="41495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Градиентный спуск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ru-RU" dirty="0" err="1"/>
              <a:t>батчам</a:t>
            </a:r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77FD03-3865-BEEA-5489-9DA9D0AE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817424"/>
            <a:ext cx="5262439" cy="4149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6A7FC-94FB-4E89-321A-6F88F14C549E}"/>
              </a:ext>
            </a:extLst>
          </p:cNvPr>
          <p:cNvSpPr txBox="1"/>
          <p:nvPr/>
        </p:nvSpPr>
        <p:spPr>
          <a:xfrm>
            <a:off x="5762989" y="1272388"/>
            <a:ext cx="32581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𝐿 =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𝐿</a:t>
            </a:r>
            <a:r>
              <a:rPr lang="ru-RU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... + 𝐿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  <a:p>
            <a:r>
              <a:rPr lang="ru-RU" sz="16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Лосс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функция – сумма </a:t>
            </a:r>
            <a:r>
              <a:rPr lang="ru-RU" sz="16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лоссов</a:t>
            </a:r>
            <a:endParaRPr lang="ru-RU" sz="16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 нескольких примерах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A4EBB-8EA0-8920-D372-AD285E002D74}"/>
              </a:ext>
            </a:extLst>
          </p:cNvPr>
          <p:cNvSpPr txBox="1"/>
          <p:nvPr/>
        </p:nvSpPr>
        <p:spPr>
          <a:xfrm>
            <a:off x="5762989" y="2892218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𝑡=0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𝑡=3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𝑡=2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. .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 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− 𝛼∇𝐿𝑠</a:t>
            </a:r>
            <a:r>
              <a:rPr lang="en-US" sz="1600" baseline="-25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T-1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𝑇−1</a:t>
            </a:r>
            <a:r>
              <a:rPr lang="en-US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8731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чем проблема?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B825CB-9FF7-E423-26FE-03A2E047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7" y="1095900"/>
            <a:ext cx="4356493" cy="387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80209-DD55-A1E2-5E99-D7893B9C7F32}"/>
              </a:ext>
            </a:extLst>
          </p:cNvPr>
          <p:cNvSpPr txBox="1"/>
          <p:nvPr/>
        </p:nvSpPr>
        <p:spPr>
          <a:xfrm>
            <a:off x="4664657" y="1272388"/>
            <a:ext cx="4356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Необходимо делать много шагов, чтобы сойтись к оптимальному значению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92980-DF1F-2339-CAD4-4197D9C18413}"/>
              </a:ext>
            </a:extLst>
          </p:cNvPr>
          <p:cNvSpPr txBox="1"/>
          <p:nvPr/>
        </p:nvSpPr>
        <p:spPr>
          <a:xfrm>
            <a:off x="4389664" y="4565069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747C7-5C16-C37D-7677-1AFC1491B4F8}"/>
              </a:ext>
            </a:extLst>
          </p:cNvPr>
          <p:cNvSpPr txBox="1"/>
          <p:nvPr/>
        </p:nvSpPr>
        <p:spPr>
          <a:xfrm>
            <a:off x="122465" y="1357509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788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Физика спешит на помощь!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B6E87B-B90E-419E-7C56-A63A24010111}"/>
              </a:ext>
            </a:extLst>
          </p:cNvPr>
          <p:cNvSpPr txBox="1"/>
          <p:nvPr/>
        </p:nvSpPr>
        <p:spPr>
          <a:xfrm>
            <a:off x="5900057" y="25946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Helvetica" pitchFamily="2" charset="0"/>
              </a:rPr>
              <a:t>𝛾 – коэффициент трения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D7B8D-402A-5305-44C9-C7399EAD78BC}"/>
              </a:ext>
            </a:extLst>
          </p:cNvPr>
          <p:cNvSpPr txBox="1"/>
          <p:nvPr/>
        </p:nvSpPr>
        <p:spPr>
          <a:xfrm>
            <a:off x="4572000" y="4741870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CF8A0D-951D-265D-E4F4-8A11710AE348}"/>
              </a:ext>
            </a:extLst>
          </p:cNvPr>
          <p:cNvSpPr txBox="1"/>
          <p:nvPr/>
        </p:nvSpPr>
        <p:spPr>
          <a:xfrm>
            <a:off x="122850" y="1319451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6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B6E87B-B90E-419E-7C56-A63A24010111}"/>
              </a:ext>
            </a:extLst>
          </p:cNvPr>
          <p:cNvSpPr txBox="1"/>
          <p:nvPr/>
        </p:nvSpPr>
        <p:spPr>
          <a:xfrm>
            <a:off x="5900057" y="25946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effectLst/>
                <a:latin typeface="Helvetica" pitchFamily="2" charset="0"/>
              </a:rPr>
              <a:t>𝛾 – коэффициент трения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D9BAB6-82E4-9E05-EDB8-A1FACE239727}"/>
                  </a:ext>
                </a:extLst>
              </p:cNvPr>
              <p:cNvSpPr txBox="1"/>
              <p:nvPr/>
            </p:nvSpPr>
            <p:spPr>
              <a:xfrm>
                <a:off x="6106816" y="3210907"/>
                <a:ext cx="1588063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D9BAB6-82E4-9E05-EDB8-A1FACE23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6" y="3210907"/>
                <a:ext cx="1588063" cy="585930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AF44-D0D8-8E56-FE5A-B7D16635037F}"/>
                  </a:ext>
                </a:extLst>
              </p:cNvPr>
              <p:cNvSpPr txBox="1"/>
              <p:nvPr/>
            </p:nvSpPr>
            <p:spPr>
              <a:xfrm>
                <a:off x="6106816" y="3962497"/>
                <a:ext cx="1576970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AF44-D0D8-8E56-FE5A-B7D166350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6" y="3962497"/>
                <a:ext cx="1576970" cy="585930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1B5074-3938-41ED-CAA3-953F50878160}"/>
              </a:ext>
            </a:extLst>
          </p:cNvPr>
          <p:cNvSpPr txBox="1"/>
          <p:nvPr/>
        </p:nvSpPr>
        <p:spPr>
          <a:xfrm>
            <a:off x="4572000" y="4672156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38061-3AA5-C142-6A0F-521EC6C441E5}"/>
              </a:ext>
            </a:extLst>
          </p:cNvPr>
          <p:cNvSpPr txBox="1"/>
          <p:nvPr/>
        </p:nvSpPr>
        <p:spPr>
          <a:xfrm>
            <a:off x="122850" y="1319451"/>
            <a:ext cx="523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9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1E1E10-F882-8AB3-EE1A-F8D6557BFA96}"/>
              </a:ext>
            </a:extLst>
          </p:cNvPr>
          <p:cNvSpPr txBox="1"/>
          <p:nvPr/>
        </p:nvSpPr>
        <p:spPr>
          <a:xfrm>
            <a:off x="5156588" y="29048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−𝛼∇𝐿(︀w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 − 𝛽v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0374E-A880-1252-C931-1E9CDE078137}"/>
              </a:ext>
            </a:extLst>
          </p:cNvPr>
          <p:cNvSpPr txBox="1"/>
          <p:nvPr/>
        </p:nvSpPr>
        <p:spPr>
          <a:xfrm>
            <a:off x="5156588" y="34012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AD680-236C-7D20-CE27-5C680150445E}"/>
              </a:ext>
            </a:extLst>
          </p:cNvPr>
          <p:cNvSpPr txBox="1"/>
          <p:nvPr/>
        </p:nvSpPr>
        <p:spPr>
          <a:xfrm>
            <a:off x="4572000" y="4760735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B14C-E04E-8D40-642F-6DE30ABCE1D9}"/>
              </a:ext>
            </a:extLst>
          </p:cNvPr>
          <p:cNvSpPr txBox="1"/>
          <p:nvPr/>
        </p:nvSpPr>
        <p:spPr>
          <a:xfrm>
            <a:off x="102653" y="1367034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2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with </a:t>
            </a:r>
            <a:r>
              <a:rPr lang="en-US" dirty="0" err="1"/>
              <a:t>Nesterov</a:t>
            </a:r>
            <a:r>
              <a:rPr lang="en-US" dirty="0"/>
              <a:t> momentum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5A75A-50ED-1444-C516-6E4D27E2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004744"/>
            <a:ext cx="4657695" cy="4138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/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тр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F7E20-7B28-702D-7E63-A08343D2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88" y="1272388"/>
                <a:ext cx="3488519" cy="120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1E1E10-F882-8AB3-EE1A-F8D6557BFA96}"/>
              </a:ext>
            </a:extLst>
          </p:cNvPr>
          <p:cNvSpPr txBox="1"/>
          <p:nvPr/>
        </p:nvSpPr>
        <p:spPr>
          <a:xfrm>
            <a:off x="5156588" y="29048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−𝛼∇𝐿(︀w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)︀− 𝛽v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0374E-A880-1252-C931-1E9CDE078137}"/>
              </a:ext>
            </a:extLst>
          </p:cNvPr>
          <p:cNvSpPr txBox="1"/>
          <p:nvPr/>
        </p:nvSpPr>
        <p:spPr>
          <a:xfrm>
            <a:off x="5156588" y="34012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 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 w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</a:t>
            </a:r>
            <a:r>
              <a:rPr lang="en-US" sz="16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sz="1600" baseline="300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𝑡+1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AD680-236C-7D20-CE27-5C680150445E}"/>
              </a:ext>
            </a:extLst>
          </p:cNvPr>
          <p:cNvSpPr txBox="1"/>
          <p:nvPr/>
        </p:nvSpPr>
        <p:spPr>
          <a:xfrm>
            <a:off x="4572000" y="4760735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 err="1">
                <a:solidFill>
                  <a:srgbClr val="FFD664"/>
                </a:solidFill>
                <a:effectLst/>
                <a:latin typeface="Helvetica" pitchFamily="2" charset="0"/>
              </a:rPr>
              <a:t>i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B14C-E04E-8D40-642F-6DE30ABCE1D9}"/>
              </a:ext>
            </a:extLst>
          </p:cNvPr>
          <p:cNvSpPr txBox="1"/>
          <p:nvPr/>
        </p:nvSpPr>
        <p:spPr>
          <a:xfrm>
            <a:off x="102653" y="1367034"/>
            <a:ext cx="4865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D664"/>
                </a:solidFill>
                <a:effectLst/>
                <a:latin typeface="Helvetica" pitchFamily="2" charset="0"/>
              </a:rPr>
              <a:t>𝑤</a:t>
            </a:r>
            <a:r>
              <a:rPr lang="en-US" baseline="-25000" dirty="0">
                <a:solidFill>
                  <a:srgbClr val="FFD664"/>
                </a:solidFill>
                <a:latin typeface="Helvetica" pitchFamily="2" charset="0"/>
              </a:rPr>
              <a:t>j</a:t>
            </a:r>
            <a:endParaRPr lang="ru-RU" dirty="0">
              <a:solidFill>
                <a:srgbClr val="FFD66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60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dirty="0"/>
              <a:t>Вопросы</a:t>
            </a:r>
            <a:endParaRPr sz="7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RMSprop, </a:t>
            </a:r>
            <a:r>
              <a:rPr lang="en-US" sz="4900" dirty="0" err="1"/>
              <a:t>Adagrad</a:t>
            </a:r>
            <a:r>
              <a:rPr lang="en-US" sz="4900" dirty="0"/>
              <a:t> </a:t>
            </a:r>
            <a:r>
              <a:rPr lang="ru-RU" sz="4900" dirty="0"/>
              <a:t>и </a:t>
            </a:r>
            <a:r>
              <a:rPr lang="en-US" sz="4900" dirty="0" err="1"/>
              <a:t>Adadelta</a:t>
            </a:r>
            <a:endParaRPr sz="4900" dirty="0"/>
          </a:p>
        </p:txBody>
      </p:sp>
    </p:spTree>
    <p:extLst>
      <p:ext uri="{BB962C8B-B14F-4D97-AF65-F5344CB8AC3E}">
        <p14:creationId xmlns:p14="http://schemas.microsoft.com/office/powerpoint/2010/main" val="2869259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Adagrad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7990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 - это алгоритм градиентной оптимизации, который делает следующее: он адаптирует скорость обучения к параметрам, выполняя меньшие обновления (т.е. низкие скорости обучения) для параметров, связанных с часто встречающимися признаками, и большие обновления (т.е. высокие скорости обучения) для параметров, связанных с нечастыми признаками. По этой причине он хорошо подходит для работы с разреженными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270691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450" y="3515431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1513300" y="34549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Adagrad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7990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 - это алгоритм градиентной оптимизации, который делает следующее: он адаптирует скорость обучения к параметрам, выполняя меньшие обновления (т.е. низкие скорости обучения) для параметров, связанных с часто встречающимися признаками, и большие обновления (т.е. высокие скорости обучения) для параметров, связанных с нечастыми признаками. По этой причине он хорошо подходит для работы с разреженными данными.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20F3464-1801-9381-355B-9E276FD2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2627188"/>
            <a:ext cx="3080657" cy="692032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6FD8675-E7A3-EA37-496F-590A3FA7E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6" y="3319220"/>
            <a:ext cx="2928257" cy="657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71A46B-82DA-C6C5-A8B9-0F812FBAF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4141410"/>
            <a:ext cx="3080657" cy="6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81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Adagrad</a:t>
            </a:r>
            <a:r>
              <a:rPr lang="en-US" dirty="0"/>
              <a:t>: </a:t>
            </a:r>
            <a:r>
              <a:rPr lang="ru-RU" dirty="0"/>
              <a:t>недостатки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799011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Основным недостатком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является накопление квадратичных градиентов в знаменателе: поскольку каждый добавленный член положителен, накопленная сумма продолжает расти в процессе обучения. Это, в свою очередь, приводит к тому, что скорость обучения уменьшается и в конечном итоге становится бесконечно малой, и в этот момент алгоритм уже не способен приобретать дополнительную информацию. Следующие алгоритмы направлены на устранение этого недостатка.</a:t>
            </a:r>
          </a:p>
        </p:txBody>
      </p:sp>
    </p:spTree>
    <p:extLst>
      <p:ext uri="{BB962C8B-B14F-4D97-AF65-F5344CB8AC3E}">
        <p14:creationId xmlns:p14="http://schemas.microsoft.com/office/powerpoint/2010/main" val="2698879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RMSprop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72208-035C-A675-EC14-EBCEBE7B8F3C}"/>
              </a:ext>
            </a:extLst>
          </p:cNvPr>
          <p:cNvSpPr txBox="1"/>
          <p:nvPr/>
        </p:nvSpPr>
        <p:spPr>
          <a:xfrm>
            <a:off x="315686" y="1002090"/>
            <a:ext cx="79901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Модифицируем идею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Adagrad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мы всё так же собираемся обновлять меньше веса, которые слишком часто обновляются, но вместо полной суммы обновлений, будем использовать усреднённый по истории квадрат градиента. Будем использовать экспоненциально затухающее бегущее среднее.</a:t>
            </a:r>
            <a:endParaRPr lang="ru-RU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E0E095-24EC-38AD-5BFD-986EFE92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2217833"/>
            <a:ext cx="6506936" cy="11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RMSprop</a:t>
            </a:r>
            <a:endParaRPr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E0E095-24EC-38AD-5BFD-986EFE92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265235"/>
            <a:ext cx="6506936" cy="119833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EF3F2E-2132-1F5F-48C4-99D11332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2381096"/>
            <a:ext cx="8077200" cy="21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7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Adadelta</a:t>
            </a:r>
            <a:endParaRPr dirty="0"/>
          </a:p>
        </p:txBody>
      </p:sp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8C4792-E2B0-E8B3-CC00-03C1FB8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6771"/>
            <a:ext cx="7772400" cy="2780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39849-E61E-1135-D792-05FD1CCB74BC}"/>
                  </a:ext>
                </a:extLst>
              </p:cNvPr>
              <p:cNvSpPr txBox="1"/>
              <p:nvPr/>
            </p:nvSpPr>
            <p:spPr>
              <a:xfrm>
                <a:off x="315686" y="849553"/>
                <a:ext cx="799011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Модифицируем </a:t>
                </a:r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RMSprop: </a:t>
                </a:r>
                <a:r>
                  <a:rPr lang="ru-RU" sz="16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будем обновлять параметры не в 2 этапа, а в 3. Сначала накапливаем квадрат градиента, затем обновляем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и далее обновляем </a:t>
                </a:r>
                <a:r>
                  <a:rPr lang="en-US" sz="16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RMS. </a:t>
                </a:r>
                <a:endParaRPr lang="ru-RU" sz="16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39849-E61E-1135-D792-05FD1CCB7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86" y="849553"/>
                <a:ext cx="7990114" cy="830997"/>
              </a:xfrm>
              <a:prstGeom prst="rect">
                <a:avLst/>
              </a:prstGeom>
              <a:blipFill>
                <a:blip r:embed="rId4"/>
                <a:stretch>
                  <a:fillRect l="-317" t="-1493" b="-89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403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dirty="0"/>
              <a:t>Вопросы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743386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Adam </a:t>
            </a:r>
            <a:r>
              <a:rPr lang="ru-RU" sz="4900" dirty="0"/>
              <a:t>и </a:t>
            </a:r>
            <a:r>
              <a:rPr lang="en-US" sz="4900" dirty="0" err="1"/>
              <a:t>AdamW</a:t>
            </a:r>
            <a:endParaRPr sz="4900" dirty="0"/>
          </a:p>
        </p:txBody>
      </p:sp>
    </p:spTree>
    <p:extLst>
      <p:ext uri="{BB962C8B-B14F-4D97-AF65-F5344CB8AC3E}">
        <p14:creationId xmlns:p14="http://schemas.microsoft.com/office/powerpoint/2010/main" val="2814769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Adam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F2E30-86A9-EC5A-DA9E-7B7FF20865AF}"/>
              </a:ext>
            </a:extLst>
          </p:cNvPr>
          <p:cNvSpPr txBox="1"/>
          <p:nvPr/>
        </p:nvSpPr>
        <p:spPr>
          <a:xfrm>
            <a:off x="500549" y="1063275"/>
            <a:ext cx="67819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— adaptive moment estimation,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ещё один оптимизационный алгоритм. Он сочетает в себе и идею накопления движения и идею более слабого обновления весов для типичных признаков.</a:t>
            </a:r>
            <a:endParaRPr lang="ru-RU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4E67E7F9-8EE6-ECA0-4E65-200F0848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9" y="2120114"/>
            <a:ext cx="2897839" cy="830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9963A5-E63D-6925-B6F7-A9810D11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30" y="2120114"/>
            <a:ext cx="1814984" cy="147592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1D3B8850-279A-4704-A051-2B032E69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49" y="3440878"/>
            <a:ext cx="2897839" cy="8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6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7851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AdamW</a:t>
            </a:r>
            <a:r>
              <a:rPr lang="en-US" dirty="0"/>
              <a:t> = Adam + weight decay</a:t>
            </a:r>
            <a:endParaRPr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4ED876-CFA5-1969-48E4-DE38D7A9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80" y="639941"/>
            <a:ext cx="5003640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25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7851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алгоритмов</a:t>
            </a:r>
            <a:endParaRPr dirty="0"/>
          </a:p>
        </p:txBody>
      </p:sp>
      <p:pic>
        <p:nvPicPr>
          <p:cNvPr id="4" name="Рисунок 3" descr="Изображение выглядит как текст, электроника, векторная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93CEA4C-5FAF-CC91-A3B1-2782ACA5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47750"/>
            <a:ext cx="3937000" cy="304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4A6EF2-1880-7174-7C14-B546E4FC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49" y="1047750"/>
            <a:ext cx="3937001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0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/>
          <a:srcRect l="3768" r="3768"/>
          <a:stretch/>
        </p:blipFill>
        <p:spPr>
          <a:xfrm>
            <a:off x="1069674" y="2963889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Адаптивные методы градиентного спуска.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13D85"/>
                </a:solidFill>
              </a:rPr>
              <a:t>Тема вебинара</a:t>
            </a:r>
            <a:endParaRPr dirty="0">
              <a:solidFill>
                <a:srgbClr val="013D85"/>
              </a:solidFill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418B"/>
                </a:solidFill>
              </a:rPr>
              <a:t>Мордовец Иван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Преподаватель курса </a:t>
            </a:r>
            <a:r>
              <a:rPr lang="en-US" dirty="0"/>
              <a:t>Deep learning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dirty="0"/>
              <a:t>Вопросы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368142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SAM-optimizer</a:t>
            </a:r>
            <a:endParaRPr sz="4900" dirty="0"/>
          </a:p>
        </p:txBody>
      </p:sp>
    </p:spTree>
    <p:extLst>
      <p:ext uri="{BB962C8B-B14F-4D97-AF65-F5344CB8AC3E}">
        <p14:creationId xmlns:p14="http://schemas.microsoft.com/office/powerpoint/2010/main" val="149165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00550" y="17648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SHARPNESS-AWARE MINIMIZATION</a:t>
            </a:r>
            <a:endParaRPr dirty="0"/>
          </a:p>
        </p:txBody>
      </p:sp>
      <p:pic>
        <p:nvPicPr>
          <p:cNvPr id="4" name="Рисунок 3" descr="Изображение выглядит как наружный объект, вертушка&#10;&#10;Автоматически созданное описание">
            <a:extLst>
              <a:ext uri="{FF2B5EF4-FFF2-40B4-BE49-F238E27FC236}">
                <a16:creationId xmlns:a16="http://schemas.microsoft.com/office/drawing/2014/main" id="{4AB368F7-EE1F-D4D3-0CE8-FCD40251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23" y="847641"/>
            <a:ext cx="4702822" cy="205748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BA3924-9A99-F8DD-46C4-8B50D785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55" y="2229708"/>
            <a:ext cx="4178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4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dirty="0"/>
              <a:t>Вопросы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852921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8219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Проверка достижения целей</a:t>
            </a:r>
            <a:endParaRPr sz="1500" b="1">
              <a:solidFill>
                <a:srgbClr val="013D85"/>
              </a:solidFill>
            </a:endParaRPr>
          </a:p>
        </p:txBody>
      </p:sp>
      <p:graphicFrame>
        <p:nvGraphicFramePr>
          <p:cNvPr id="3" name="Google Shape;175;p24">
            <a:extLst>
              <a:ext uri="{FF2B5EF4-FFF2-40B4-BE49-F238E27FC236}">
                <a16:creationId xmlns:a16="http://schemas.microsoft.com/office/drawing/2014/main" id="{275A9122-A3D4-B2AF-56BD-8C763DC86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884972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{6438B39C-41BB-4757-B6B5-18B7F83D9113}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представление, как устроены адаптивные методы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Разобраться, какие типы оптимизаторов существуют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в коде различные оптимизаторы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324" name="Google Shape;32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214" y="208930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2020340" y="2128779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2020340" y="348363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50" y="3399602"/>
            <a:ext cx="845250" cy="84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334" name="Google Shape;334;p46"/>
          <p:cNvSpPr txBox="1"/>
          <p:nvPr/>
        </p:nvSpPr>
        <p:spPr>
          <a:xfrm>
            <a:off x="1915425" y="1502825"/>
            <a:ext cx="682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7 ноября 2022</a:t>
            </a:r>
            <a:endParaRPr sz="1500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1915425" y="1826708"/>
            <a:ext cx="6156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13D85"/>
                </a:solidFill>
              </a:rPr>
              <a:t>Переобучение и регуляризация</a:t>
            </a:r>
            <a:r>
              <a:rPr lang="en-US" sz="2400" b="1" dirty="0">
                <a:solidFill>
                  <a:srgbClr val="013D85"/>
                </a:solidFill>
              </a:rPr>
              <a:t>.</a:t>
            </a:r>
            <a:endParaRPr sz="2400" b="1" dirty="0">
              <a:solidFill>
                <a:srgbClr val="013D85"/>
              </a:solidFill>
            </a:endParaRPr>
          </a:p>
        </p:txBody>
      </p:sp>
      <p:pic>
        <p:nvPicPr>
          <p:cNvPr id="336" name="Google Shape;33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Ссылка на вебинар будет в ЛК за 5 минут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Преподаватель</a:t>
            </a:r>
            <a:endParaRPr dirty="0"/>
          </a:p>
        </p:txBody>
      </p:sp>
      <p:sp>
        <p:nvSpPr>
          <p:cNvPr id="96" name="Google Shape;96;p19"/>
          <p:cNvSpPr/>
          <p:nvPr/>
        </p:nvSpPr>
        <p:spPr>
          <a:xfrm>
            <a:off x="600300" y="1370150"/>
            <a:ext cx="1493400" cy="30828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/>
          <a:srcRect l="3769" r="3769"/>
          <a:stretch/>
        </p:blipFill>
        <p:spPr>
          <a:xfrm>
            <a:off x="996577" y="1793700"/>
            <a:ext cx="2265300" cy="223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13D85"/>
                </a:solidFill>
              </a:rPr>
              <a:t>Мордовец Иван</a:t>
            </a:r>
            <a:endParaRPr dirty="0">
              <a:solidFill>
                <a:srgbClr val="013D85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Проекты (Росатом, </a:t>
            </a:r>
            <a:r>
              <a:rPr lang="en-US" sz="1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SberDevices</a:t>
            </a:r>
            <a:r>
              <a:rPr lang="en-US" sz="1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ВТБ, Билайн):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●"/>
            </a:pPr>
            <a:r>
              <a:rPr lang="ru-RU" sz="1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Система дополненной реальности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●"/>
            </a:pPr>
            <a:r>
              <a:rPr lang="ru-RU" sz="1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Распознавание жестов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●"/>
            </a:pPr>
            <a:r>
              <a:rPr lang="ru-RU" sz="1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●"/>
            </a:pPr>
            <a:r>
              <a:rPr lang="en-US" sz="1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NLP </a:t>
            </a:r>
            <a:r>
              <a:rPr lang="ru-RU" sz="1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задачи (</a:t>
            </a:r>
            <a:r>
              <a:rPr lang="en-US" sz="1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NER, classification)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Приходите на следующие вебинары!</a:t>
            </a:r>
            <a:endParaRPr dirty="0"/>
          </a:p>
        </p:txBody>
      </p:sp>
      <p:sp>
        <p:nvSpPr>
          <p:cNvPr id="354" name="Google Shape;354;p48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3"/>
          <a:srcRect l="3768" r="3768"/>
          <a:stretch/>
        </p:blipFill>
        <p:spPr>
          <a:xfrm>
            <a:off x="1069674" y="2963889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7" name="Google Shape;357;p48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418B"/>
                </a:solidFill>
              </a:rPr>
              <a:t>Мордовец Иван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358" name="Google Shape;358;p48"/>
          <p:cNvSpPr txBox="1">
            <a:spLocks noGrp="1"/>
          </p:cNvSpPr>
          <p:nvPr>
            <p:ph type="subTitle" idx="3"/>
          </p:nvPr>
        </p:nvSpPr>
        <p:spPr>
          <a:xfrm>
            <a:off x="3135425" y="3278975"/>
            <a:ext cx="555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Преподаватель курса </a:t>
            </a:r>
            <a:r>
              <a:rPr lang="en-US" dirty="0"/>
              <a:t>Deep learning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твечаю сразу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Slack #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dl-2022-09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или #general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8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866025" y="116395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SGD</a:t>
            </a:r>
            <a:endParaRPr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866025" y="172370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Adadelta</a:t>
            </a:r>
            <a:r>
              <a:rPr lang="en-US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3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Adagrad</a:t>
            </a:r>
            <a:endParaRPr lang="en-US"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866025" y="230389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RMSprop</a:t>
            </a:r>
            <a:endParaRPr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866025" y="288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endParaRPr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866025" y="34786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AdamW</a:t>
            </a:r>
            <a:endParaRPr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866025" y="407316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SAM</a:t>
            </a:r>
            <a:endParaRPr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" name="Google Shape;165;p23"/>
          <p:cNvCxnSpPr>
            <a:stCxn id="159" idx="1"/>
            <a:endCxn id="160" idx="1"/>
          </p:cNvCxnSpPr>
          <p:nvPr/>
        </p:nvCxnSpPr>
        <p:spPr>
          <a:xfrm>
            <a:off x="866025" y="1352050"/>
            <a:ext cx="600" cy="5598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3"/>
          <p:cNvCxnSpPr>
            <a:stCxn id="160" idx="1"/>
            <a:endCxn id="161" idx="1"/>
          </p:cNvCxnSpPr>
          <p:nvPr/>
        </p:nvCxnSpPr>
        <p:spPr>
          <a:xfrm>
            <a:off x="866025" y="1911802"/>
            <a:ext cx="600" cy="5802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>
            <a:stCxn id="161" idx="1"/>
            <a:endCxn id="162" idx="1"/>
          </p:cNvCxnSpPr>
          <p:nvPr/>
        </p:nvCxnSpPr>
        <p:spPr>
          <a:xfrm>
            <a:off x="866025" y="2491992"/>
            <a:ext cx="600" cy="5802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>
            <a:stCxn id="162" idx="1"/>
            <a:endCxn id="163" idx="1"/>
          </p:cNvCxnSpPr>
          <p:nvPr/>
        </p:nvCxnSpPr>
        <p:spPr>
          <a:xfrm>
            <a:off x="866025" y="3072176"/>
            <a:ext cx="600" cy="5946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>
            <a:stCxn id="163" idx="1"/>
            <a:endCxn id="164" idx="1"/>
          </p:cNvCxnSpPr>
          <p:nvPr/>
        </p:nvCxnSpPr>
        <p:spPr>
          <a:xfrm>
            <a:off x="866025" y="3666725"/>
            <a:ext cx="600" cy="5946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75" name="Google Shape;175;p24"/>
          <p:cNvGraphicFramePr/>
          <p:nvPr>
            <p:extLst>
              <p:ext uri="{D42A27DB-BD31-4B8C-83A1-F6EECF244321}">
                <p14:modId xmlns:p14="http://schemas.microsoft.com/office/powerpoint/2010/main" val="680625519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{6438B39C-41BB-4757-B6B5-18B7F83D9113}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представление, как устроены адаптивные методы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Разобраться, какие типы оптимизаторов существуют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в коде различные оптимизаторы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7" name="Google Shape;177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После занятия вы сможете</a:t>
            </a:r>
            <a:endParaRPr sz="1500" b="1">
              <a:solidFill>
                <a:srgbClr val="013D8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269899572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{6438B39C-41BB-4757-B6B5-18B7F83D9113}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Необходимо для обучения глубоких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Улучшение понимания устройства функции потерь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подбирать нужный оптимизатор в зависимости от задачи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Зачем вам это уметь</a:t>
            </a:r>
            <a:endParaRPr sz="1500" b="1">
              <a:solidFill>
                <a:srgbClr val="013D8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SGD</a:t>
            </a:r>
            <a:endParaRPr sz="4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949</Words>
  <Application>Microsoft Macintosh PowerPoint</Application>
  <PresentationFormat>Экран (16:9)</PresentationFormat>
  <Paragraphs>159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Roboto</vt:lpstr>
      <vt:lpstr>Helvetica</vt:lpstr>
      <vt:lpstr>Cambria Math</vt:lpstr>
      <vt:lpstr>Arial</vt:lpstr>
      <vt:lpstr>Светлая тема</vt:lpstr>
      <vt:lpstr>Онлайн образование</vt:lpstr>
      <vt:lpstr>Проверить, идет ли запись</vt:lpstr>
      <vt:lpstr>Адаптивные методы градиентного спуска. </vt:lpstr>
      <vt:lpstr>Преподаватель</vt:lpstr>
      <vt:lpstr>Правила вебинара</vt:lpstr>
      <vt:lpstr>Маршрут вебинара</vt:lpstr>
      <vt:lpstr>Цели вебинара</vt:lpstr>
      <vt:lpstr>Смысл</vt:lpstr>
      <vt:lpstr>SGD</vt:lpstr>
      <vt:lpstr>Градиентный спуск</vt:lpstr>
      <vt:lpstr>Градиентный спуск по батчам</vt:lpstr>
      <vt:lpstr>В чем проблема?</vt:lpstr>
      <vt:lpstr>Физика спешит на помощь!</vt:lpstr>
      <vt:lpstr>SGD with momentum</vt:lpstr>
      <vt:lpstr>SGD with momentum</vt:lpstr>
      <vt:lpstr>SGD with Nesterov momentum</vt:lpstr>
      <vt:lpstr>Вопросы</vt:lpstr>
      <vt:lpstr>RMSprop, Adagrad и Adadelta</vt:lpstr>
      <vt:lpstr>Adagrad</vt:lpstr>
      <vt:lpstr>Adagrad</vt:lpstr>
      <vt:lpstr>Adagrad: недостатки</vt:lpstr>
      <vt:lpstr>RMSprop</vt:lpstr>
      <vt:lpstr>RMSprop</vt:lpstr>
      <vt:lpstr>Adadelta</vt:lpstr>
      <vt:lpstr>Вопросы</vt:lpstr>
      <vt:lpstr>Adam и AdamW</vt:lpstr>
      <vt:lpstr>Adam</vt:lpstr>
      <vt:lpstr>AdamW = Adam + weight decay</vt:lpstr>
      <vt:lpstr>Сравнение алгоритмов</vt:lpstr>
      <vt:lpstr>Вопросы</vt:lpstr>
      <vt:lpstr>SAM-optimizer</vt:lpstr>
      <vt:lpstr>SHARPNESS-AWARE MINIMIZATION</vt:lpstr>
      <vt:lpstr>Вопросы</vt:lpstr>
      <vt:lpstr>Практика</vt:lpstr>
      <vt:lpstr>Рефлексия</vt:lpstr>
      <vt:lpstr>Цели вебинара</vt:lpstr>
      <vt:lpstr>Рефлексия</vt:lpstr>
      <vt:lpstr>Следующий вебинар</vt:lpstr>
      <vt:lpstr>Заполните, пожалуйста, опрос о занятии по ссылке в чате</vt:lpstr>
      <vt:lpstr>Приходите на следующие вебинары!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 образование</dc:title>
  <cp:lastModifiedBy>Иван Мордовец</cp:lastModifiedBy>
  <cp:revision>10</cp:revision>
  <dcterms:modified xsi:type="dcterms:W3CDTF">2022-11-01T21:58:12Z</dcterms:modified>
</cp:coreProperties>
</file>